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3" r:id="rId3"/>
  </p:sldMasterIdLst>
  <p:notesMasterIdLst>
    <p:notesMasterId r:id="rId8"/>
  </p:notesMasterIdLst>
  <p:sldIdLst>
    <p:sldId id="297" r:id="rId4"/>
    <p:sldId id="258" r:id="rId5"/>
    <p:sldId id="322" r:id="rId6"/>
    <p:sldId id="313" r:id="rId7"/>
    <p:sldId id="314" r:id="rId9"/>
    <p:sldId id="340" r:id="rId10"/>
    <p:sldId id="323" r:id="rId11"/>
    <p:sldId id="317" r:id="rId12"/>
    <p:sldId id="341" r:id="rId13"/>
    <p:sldId id="343" r:id="rId14"/>
    <p:sldId id="324" r:id="rId15"/>
    <p:sldId id="321" r:id="rId16"/>
    <p:sldId id="29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 userDrawn="1">
          <p15:clr>
            <a:srgbClr val="A4A3A4"/>
          </p15:clr>
        </p15:guide>
        <p15:guide id="2" pos="3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645"/>
    <a:srgbClr val="0D0745"/>
    <a:srgbClr val="292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 autoAdjust="0"/>
    <p:restoredTop sz="88150" autoAdjust="0"/>
  </p:normalViewPr>
  <p:slideViewPr>
    <p:cSldViewPr snapToGrid="0" showGuides="1">
      <p:cViewPr varScale="1">
        <p:scale>
          <a:sx n="58" d="100"/>
          <a:sy n="58" d="100"/>
        </p:scale>
        <p:origin x="1344" y="60"/>
      </p:cViewPr>
      <p:guideLst>
        <p:guide orient="horz" pos="2145"/>
        <p:guide pos="38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26C04-36E8-4DFB-8BD2-299C5D6587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600BE-219B-4CC9-A256-ADA4C6668A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6129" y="239622"/>
            <a:ext cx="10515600" cy="49548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735109"/>
            <a:ext cx="12192000" cy="598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image" Target="../media/image1.jpeg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5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123395"/>
            <a:ext cx="12192000" cy="698139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905373"/>
            <a:ext cx="12192000" cy="5991815"/>
          </a:xfrm>
          <a:prstGeom prst="rect">
            <a:avLst/>
          </a:prstGeom>
          <a:solidFill>
            <a:srgbClr val="FFFFF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0" y="854720"/>
            <a:ext cx="12192000" cy="115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735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45033" y="867320"/>
            <a:ext cx="86355" cy="86400"/>
          </a:xfrm>
          <a:prstGeom prst="ellipse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735">
              <a:solidFill>
                <a:prstClr val="white"/>
              </a:solidFill>
            </a:endParaRPr>
          </a:p>
        </p:txBody>
      </p:sp>
      <p:sp>
        <p:nvSpPr>
          <p:cNvPr id="18" name="椭圆 14"/>
          <p:cNvSpPr>
            <a:spLocks noChangeAspect="1"/>
          </p:cNvSpPr>
          <p:nvPr/>
        </p:nvSpPr>
        <p:spPr bwMode="auto">
          <a:xfrm>
            <a:off x="106773" y="188720"/>
            <a:ext cx="562875" cy="720000"/>
          </a:xfrm>
          <a:custGeom>
            <a:avLst/>
            <a:gdLst>
              <a:gd name="connsiteX0" fmla="*/ 341785 w 683568"/>
              <a:gd name="connsiteY0" fmla="*/ 75471 h 864094"/>
              <a:gd name="connsiteX1" fmla="*/ 117720 w 683568"/>
              <a:gd name="connsiteY1" fmla="*/ 299536 h 864094"/>
              <a:gd name="connsiteX2" fmla="*/ 341785 w 683568"/>
              <a:gd name="connsiteY2" fmla="*/ 523601 h 864094"/>
              <a:gd name="connsiteX3" fmla="*/ 341785 w 683568"/>
              <a:gd name="connsiteY3" fmla="*/ 75471 h 864094"/>
              <a:gd name="connsiteX4" fmla="*/ 341784 w 683568"/>
              <a:gd name="connsiteY4" fmla="*/ 0 h 864094"/>
              <a:gd name="connsiteX5" fmla="*/ 683568 w 683568"/>
              <a:gd name="connsiteY5" fmla="*/ 341784 h 864094"/>
              <a:gd name="connsiteX6" fmla="*/ 577183 w 683568"/>
              <a:gd name="connsiteY6" fmla="*/ 588642 h 864094"/>
              <a:gd name="connsiteX7" fmla="*/ 341597 w 683568"/>
              <a:gd name="connsiteY7" fmla="*/ 864094 h 864094"/>
              <a:gd name="connsiteX8" fmla="*/ 105111 w 683568"/>
              <a:gd name="connsiteY8" fmla="*/ 587591 h 864094"/>
              <a:gd name="connsiteX9" fmla="*/ 59857 w 683568"/>
              <a:gd name="connsiteY9" fmla="*/ 534679 h 864094"/>
              <a:gd name="connsiteX10" fmla="*/ 59306 w 683568"/>
              <a:gd name="connsiteY10" fmla="*/ 534035 h 864094"/>
              <a:gd name="connsiteX11" fmla="*/ 59325 w 683568"/>
              <a:gd name="connsiteY11" fmla="*/ 534035 h 864094"/>
              <a:gd name="connsiteX12" fmla="*/ 0 w 683568"/>
              <a:gd name="connsiteY12" fmla="*/ 341784 h 864094"/>
              <a:gd name="connsiteX13" fmla="*/ 341784 w 683568"/>
              <a:gd name="connsiteY13" fmla="*/ 0 h 864094"/>
              <a:gd name="connsiteX0-1" fmla="*/ 341785 w 683568"/>
              <a:gd name="connsiteY0-2" fmla="*/ 523601 h 864094"/>
              <a:gd name="connsiteX1-3" fmla="*/ 117720 w 683568"/>
              <a:gd name="connsiteY1-4" fmla="*/ 299536 h 864094"/>
              <a:gd name="connsiteX2-5" fmla="*/ 341785 w 683568"/>
              <a:gd name="connsiteY2-6" fmla="*/ 523601 h 864094"/>
              <a:gd name="connsiteX3-7" fmla="*/ 341784 w 683568"/>
              <a:gd name="connsiteY3-8" fmla="*/ 0 h 864094"/>
              <a:gd name="connsiteX4-9" fmla="*/ 683568 w 683568"/>
              <a:gd name="connsiteY4-10" fmla="*/ 341784 h 864094"/>
              <a:gd name="connsiteX5-11" fmla="*/ 577183 w 683568"/>
              <a:gd name="connsiteY5-12" fmla="*/ 588642 h 864094"/>
              <a:gd name="connsiteX6-13" fmla="*/ 341597 w 683568"/>
              <a:gd name="connsiteY6-14" fmla="*/ 864094 h 864094"/>
              <a:gd name="connsiteX7-15" fmla="*/ 105111 w 683568"/>
              <a:gd name="connsiteY7-16" fmla="*/ 587591 h 864094"/>
              <a:gd name="connsiteX8-17" fmla="*/ 59857 w 683568"/>
              <a:gd name="connsiteY8-18" fmla="*/ 534679 h 864094"/>
              <a:gd name="connsiteX9-19" fmla="*/ 59306 w 683568"/>
              <a:gd name="connsiteY9-20" fmla="*/ 534035 h 864094"/>
              <a:gd name="connsiteX10-21" fmla="*/ 59325 w 683568"/>
              <a:gd name="connsiteY10-22" fmla="*/ 534035 h 864094"/>
              <a:gd name="connsiteX11-23" fmla="*/ 0 w 683568"/>
              <a:gd name="connsiteY11-24" fmla="*/ 341784 h 864094"/>
              <a:gd name="connsiteX12-25" fmla="*/ 341784 w 683568"/>
              <a:gd name="connsiteY12-26" fmla="*/ 0 h 864094"/>
              <a:gd name="connsiteX0-27" fmla="*/ 341784 w 683568"/>
              <a:gd name="connsiteY0-28" fmla="*/ 0 h 864094"/>
              <a:gd name="connsiteX1-29" fmla="*/ 683568 w 683568"/>
              <a:gd name="connsiteY1-30" fmla="*/ 341784 h 864094"/>
              <a:gd name="connsiteX2-31" fmla="*/ 577183 w 683568"/>
              <a:gd name="connsiteY2-32" fmla="*/ 588642 h 864094"/>
              <a:gd name="connsiteX3-33" fmla="*/ 341597 w 683568"/>
              <a:gd name="connsiteY3-34" fmla="*/ 864094 h 864094"/>
              <a:gd name="connsiteX4-35" fmla="*/ 105111 w 683568"/>
              <a:gd name="connsiteY4-36" fmla="*/ 587591 h 864094"/>
              <a:gd name="connsiteX5-37" fmla="*/ 59857 w 683568"/>
              <a:gd name="connsiteY5-38" fmla="*/ 534679 h 864094"/>
              <a:gd name="connsiteX6-39" fmla="*/ 59306 w 683568"/>
              <a:gd name="connsiteY6-40" fmla="*/ 534035 h 864094"/>
              <a:gd name="connsiteX7-41" fmla="*/ 59325 w 683568"/>
              <a:gd name="connsiteY7-42" fmla="*/ 534035 h 864094"/>
              <a:gd name="connsiteX8-43" fmla="*/ 0 w 683568"/>
              <a:gd name="connsiteY8-44" fmla="*/ 341784 h 864094"/>
              <a:gd name="connsiteX9-45" fmla="*/ 341784 w 683568"/>
              <a:gd name="connsiteY9-46" fmla="*/ 0 h 8640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70C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zh-CN" altLang="en-US" sz="1735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48683" y="279699"/>
            <a:ext cx="791675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ctr">
              <a:defRPr/>
            </a:pPr>
            <a:r>
              <a: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fld id="{2EEF1883-7A0E-4F66-9932-E581691AD397}" type="slidenum">
              <a:rPr lang="zh-CN" altLang="en-US" sz="1865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1865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  <a:endParaRPr lang="zh-CN" altLang="en-US" sz="1865" dirty="0">
              <a:solidFill>
                <a:prstClr val="black">
                  <a:lumMod val="75000"/>
                  <a:lumOff val="25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itchFamily="2" charset="-122"/>
        </a:defRPr>
      </a:lvl5pPr>
      <a:lvl6pPr marL="565150" algn="l" rtl="0" eaLnBrk="1" fontAlgn="base" hangingPunct="1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itchFamily="2" charset="-122"/>
        </a:defRPr>
      </a:lvl6pPr>
      <a:lvl7pPr marL="1130935" algn="l" rtl="0" eaLnBrk="1" fontAlgn="base" hangingPunct="1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itchFamily="2" charset="-122"/>
        </a:defRPr>
      </a:lvl7pPr>
      <a:lvl8pPr marL="1696085" algn="l" rtl="0" eaLnBrk="1" fontAlgn="base" hangingPunct="1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itchFamily="2" charset="-122"/>
        </a:defRPr>
      </a:lvl8pPr>
      <a:lvl9pPr marL="2261235" algn="l" rtl="0" eaLnBrk="1" fontAlgn="base" hangingPunct="1">
        <a:spcBef>
          <a:spcPct val="0"/>
        </a:spcBef>
        <a:spcAft>
          <a:spcPct val="0"/>
        </a:spcAft>
        <a:defRPr sz="3465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itchFamily="2" charset="-122"/>
        </a:defRPr>
      </a:lvl9pPr>
    </p:titleStyle>
    <p:bodyStyle>
      <a:lvl1pPr marL="223520" indent="-223520" algn="l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2535" b="1">
          <a:solidFill>
            <a:schemeClr val="tx1"/>
          </a:solidFill>
          <a:latin typeface="+mn-lt"/>
          <a:ea typeface="+mn-ea"/>
          <a:cs typeface="+mn-cs"/>
        </a:defRPr>
      </a:lvl1pPr>
      <a:lvl2pPr marL="668655" indent="-223520" algn="l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06805" indent="-214630" algn="l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865">
          <a:solidFill>
            <a:schemeClr val="tx1"/>
          </a:solidFill>
          <a:latin typeface="+mn-lt"/>
          <a:ea typeface="+mn-ea"/>
          <a:cs typeface="+mn-cs"/>
        </a:defRPr>
      </a:lvl3pPr>
      <a:lvl4pPr marL="1551940" indent="-223520" algn="l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735">
          <a:solidFill>
            <a:schemeClr val="tx1"/>
          </a:solidFill>
          <a:latin typeface="+mn-lt"/>
          <a:ea typeface="+mn-ea"/>
          <a:cs typeface="+mn-cs"/>
        </a:defRPr>
      </a:lvl4pPr>
      <a:lvl5pPr marL="2001520" indent="-226695" algn="l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65">
          <a:solidFill>
            <a:schemeClr val="tx1"/>
          </a:solidFill>
          <a:latin typeface="+mn-lt"/>
          <a:ea typeface="+mn-ea"/>
          <a:cs typeface="+mn-cs"/>
        </a:defRPr>
      </a:lvl5pPr>
      <a:lvl6pPr marL="2567940" indent="-227965" algn="l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65">
          <a:solidFill>
            <a:schemeClr val="tx1"/>
          </a:solidFill>
          <a:latin typeface="+mn-lt"/>
          <a:ea typeface="+mn-ea"/>
          <a:cs typeface="+mn-cs"/>
        </a:defRPr>
      </a:lvl6pPr>
      <a:lvl7pPr marL="3133090" indent="-227965" algn="l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65">
          <a:solidFill>
            <a:schemeClr val="tx1"/>
          </a:solidFill>
          <a:latin typeface="+mn-lt"/>
          <a:ea typeface="+mn-ea"/>
          <a:cs typeface="+mn-cs"/>
        </a:defRPr>
      </a:lvl7pPr>
      <a:lvl8pPr marL="3698240" indent="-227965" algn="l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65">
          <a:solidFill>
            <a:schemeClr val="tx1"/>
          </a:solidFill>
          <a:latin typeface="+mn-lt"/>
          <a:ea typeface="+mn-ea"/>
          <a:cs typeface="+mn-cs"/>
        </a:defRPr>
      </a:lvl8pPr>
      <a:lvl9pPr marL="4264025" indent="-227965" algn="l" rtl="0" eaLnBrk="1" fontAlgn="ctr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65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1pPr>
      <a:lvl2pPr marL="565150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2pPr>
      <a:lvl3pPr marL="1130935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3pPr>
      <a:lvl4pPr marL="1696085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4pPr>
      <a:lvl5pPr marL="2261235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5pPr>
      <a:lvl6pPr marL="2827020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6pPr>
      <a:lvl7pPr marL="3392170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7pPr>
      <a:lvl8pPr marL="3957320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8pPr>
      <a:lvl9pPr marL="4523105" algn="l" defTabSz="1130300" rtl="0" eaLnBrk="1" latinLnBrk="0" hangingPunct="1">
        <a:defRPr sz="22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0380" y="5266690"/>
            <a:ext cx="90290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第一讲  </a:t>
            </a:r>
            <a:r>
              <a:rPr lang="en-US" altLang="zh-CN" sz="6000" b="1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Kubernetes</a:t>
            </a:r>
            <a:r>
              <a:rPr lang="zh-CN" altLang="en-US" sz="6000" b="1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概述</a:t>
            </a:r>
            <a:endParaRPr lang="zh-CN" altLang="en-US" sz="6000" b="1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9" name="图片 8" descr="Kubernetes的概念与现代大文本或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19050"/>
            <a:ext cx="12221541" cy="48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6129" y="239622"/>
            <a:ext cx="10515600" cy="495487"/>
          </a:xfrm>
        </p:spPr>
        <p:txBody>
          <a:bodyPr>
            <a:no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、为什么需要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kubernetes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60" y="1327785"/>
            <a:ext cx="11637645" cy="479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5024120" y="3231515"/>
            <a:ext cx="5765800" cy="76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+mn-ea"/>
              </a:rPr>
              <a:t>kubernetes</a:t>
            </a:r>
            <a:r>
              <a:rPr lang="zh-CN" altLang="en-US" sz="4400" b="1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+mn-ea"/>
              </a:rPr>
              <a:t>的特点</a:t>
            </a:r>
            <a:endParaRPr lang="en-US" altLang="zh-CN" sz="4400" b="1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cs typeface="方正兰亭中黑_GBK" panose="02000000000000000000" charset="-122"/>
              <a:sym typeface="方正兰亭黑_GBK" panose="02000000000000000000" charset="-122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3192405" y="2194862"/>
            <a:ext cx="1271453" cy="220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373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373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337077" y="3544238"/>
            <a:ext cx="843452" cy="5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FFFFFF"/>
                </a:solidFill>
              </a:rPr>
              <a:t>Part</a:t>
            </a:r>
            <a:endParaRPr lang="zh-CN" altLang="en-US" sz="2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56129" y="239622"/>
            <a:ext cx="10515600" cy="495487"/>
          </a:xfrm>
        </p:spPr>
        <p:txBody>
          <a:bodyPr>
            <a:no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40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+mn-ea"/>
              </a:rPr>
              <a:t>kubernetes</a:t>
            </a:r>
            <a:r>
              <a:rPr lang="zh-CN" altLang="en-US" sz="40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+mn-ea"/>
              </a:rPr>
              <a:t>的特点</a:t>
            </a:r>
            <a:endParaRPr lang="zh-CN" altLang="en-US" sz="4000" dirty="0">
              <a:ea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035" y="1844675"/>
            <a:ext cx="530225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1.自动化容器编排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2.高可用性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3.弹性伸缩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4.声明式配置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5.服务发现和负载均衡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0480" y="1844675"/>
            <a:ext cx="60960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6.自动升级和回滚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7.多云支持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8.多租户支持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9.强大的生态系统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10.跨云和混合云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Kubernetes的草图风格的徽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0375" y="1390650"/>
            <a:ext cx="4561205" cy="4460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115345" y="2148010"/>
            <a:ext cx="8228011" cy="2561980"/>
            <a:chOff x="1981995" y="2122471"/>
            <a:chExt cx="8228011" cy="2561980"/>
          </a:xfrm>
        </p:grpSpPr>
        <p:grpSp>
          <p:nvGrpSpPr>
            <p:cNvPr id="8" name="组合 7"/>
            <p:cNvGrpSpPr/>
            <p:nvPr/>
          </p:nvGrpSpPr>
          <p:grpSpPr>
            <a:xfrm>
              <a:off x="1981995" y="2122471"/>
              <a:ext cx="8228011" cy="2561980"/>
              <a:chOff x="1851363" y="2122471"/>
              <a:chExt cx="8228011" cy="256198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2950565" y="2545408"/>
                <a:ext cx="576290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</a:rPr>
                  <a:t>本讲结束</a:t>
                </a:r>
                <a:endParaRPr lang="zh-CN" altLang="en-US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851363" y="2122471"/>
                <a:ext cx="82280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kumimoji="1" lang="zh-CN" altLang="en-US" sz="2000" b="1" dirty="0">
                  <a:solidFill>
                    <a:schemeClr val="bg1"/>
                  </a:solidFill>
                  <a:latin typeface="Adobe 明體 Std L" panose="02020300000000000000" pitchFamily="18" charset="-128"/>
                  <a:ea typeface="Adobe 明體 Std L" panose="02020300000000000000" pitchFamily="18" charset="-128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873010" y="4407456"/>
                <a:ext cx="184722" cy="276995"/>
              </a:xfrm>
              <a:prstGeom prst="rect">
                <a:avLst/>
              </a:prstGeom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endParaRPr kumimoji="1" lang="en-US" altLang="zh-CN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4343400" y="2617831"/>
              <a:ext cx="350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343400" y="4331256"/>
              <a:ext cx="350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/>
          <p:nvPr/>
        </p:nvSpPr>
        <p:spPr>
          <a:xfrm>
            <a:off x="3381524" y="2895457"/>
            <a:ext cx="1455797" cy="8617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5000" b="1" dirty="0">
                <a:ln w="6350">
                  <a:noFill/>
                </a:ln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zh-CN" altLang="en-US" sz="5000" b="1" dirty="0">
              <a:ln w="6350">
                <a:noFill/>
              </a:ln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12"/>
          <p:cNvSpPr txBox="1"/>
          <p:nvPr/>
        </p:nvSpPr>
        <p:spPr>
          <a:xfrm>
            <a:off x="3381524" y="3762030"/>
            <a:ext cx="1455797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1600" b="1" dirty="0">
                <a:ln w="6350">
                  <a:noFill/>
                </a:ln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1600" b="1" dirty="0">
              <a:ln w="6350">
                <a:noFill/>
              </a:ln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21"/>
          <p:cNvSpPr txBox="1"/>
          <p:nvPr/>
        </p:nvSpPr>
        <p:spPr>
          <a:xfrm>
            <a:off x="5765917" y="1972747"/>
            <a:ext cx="663964" cy="667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73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</a:t>
            </a:r>
            <a:endParaRPr lang="zh-CN" altLang="en-US" sz="3735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TextBox 22"/>
          <p:cNvSpPr txBox="1"/>
          <p:nvPr/>
        </p:nvSpPr>
        <p:spPr>
          <a:xfrm>
            <a:off x="7095863" y="2040008"/>
            <a:ext cx="3132455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sz="2800" b="1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什么是kubernetes</a:t>
            </a:r>
            <a:endParaRPr sz="2800" b="1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cs typeface="方正兰亭中黑_GBK" panose="02000000000000000000" charset="-122"/>
              <a:sym typeface="方正兰亭黑_GBK" panose="02000000000000000000" charset="-122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5765917" y="3080187"/>
            <a:ext cx="663964" cy="667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73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</a:t>
            </a:r>
            <a:endParaRPr lang="zh-CN" altLang="en-US" sz="3735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7095863" y="3147448"/>
            <a:ext cx="3844925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400" b="1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</a:defRPr>
            </a:lvl1pPr>
          </a:lstStyle>
          <a:p>
            <a:pPr algn="ctr"/>
            <a:r>
              <a:rPr lang="zh-CN" altLang="en-US" sz="2800" dirty="0"/>
              <a:t>为什么</a:t>
            </a:r>
            <a:r>
              <a:rPr lang="zh-CN" altLang="en-US" sz="2800" dirty="0"/>
              <a:t>需要kubernetes</a:t>
            </a:r>
            <a:endParaRPr lang="zh-CN" altLang="en-US" sz="2800" dirty="0"/>
          </a:p>
        </p:txBody>
      </p:sp>
      <p:sp>
        <p:nvSpPr>
          <p:cNvPr id="14" name="TextBox 27"/>
          <p:cNvSpPr txBox="1"/>
          <p:nvPr/>
        </p:nvSpPr>
        <p:spPr>
          <a:xfrm>
            <a:off x="5765917" y="4167307"/>
            <a:ext cx="663964" cy="667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73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</a:t>
            </a:r>
            <a:endParaRPr lang="zh-CN" altLang="en-US" sz="3735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TextBox 28"/>
          <p:cNvSpPr txBox="1"/>
          <p:nvPr/>
        </p:nvSpPr>
        <p:spPr>
          <a:xfrm>
            <a:off x="7095863" y="4255760"/>
            <a:ext cx="3132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</a:rPr>
              <a:t>kubernetes</a:t>
            </a:r>
            <a:r>
              <a:rPr lang="zh-CN" altLang="en-US" sz="2800" b="1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</a:rPr>
              <a:t>的特点</a:t>
            </a:r>
            <a:endParaRPr lang="zh-CN" altLang="en-US" sz="2800" b="1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cs typeface="方正兰亭中黑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5024120" y="3231515"/>
            <a:ext cx="5995670" cy="90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sz="4400" b="1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什么是kubernetes</a:t>
            </a:r>
            <a:endParaRPr lang="en-US" altLang="zh-CN" sz="4400" b="1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cs typeface="方正兰亭中黑_GBK" panose="02000000000000000000" charset="-122"/>
              <a:sym typeface="方正兰亭黑_GBK" panose="02000000000000000000" charset="-122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3192405" y="2194862"/>
            <a:ext cx="1271453" cy="220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373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373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337077" y="3544238"/>
            <a:ext cx="843452" cy="5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FFFFFF"/>
                </a:solidFill>
              </a:rPr>
              <a:t>Part</a:t>
            </a:r>
            <a:endParaRPr lang="zh-CN" altLang="en-US" sz="2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sz="40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什么是kubernetes</a:t>
            </a:r>
            <a:r>
              <a:rPr lang="zh-CN" sz="40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？</a:t>
            </a:r>
            <a:endParaRPr lang="zh-CN" sz="4000" dirty="0">
              <a:latin typeface="方正兰亭粗黑_GBK" panose="02000000000000000000" pitchFamily="2" charset="-122"/>
              <a:ea typeface="方正兰亭粗黑_GBK" panose="02000000000000000000" pitchFamily="2" charset="-122"/>
              <a:cs typeface="方正兰亭中黑_GBK" panose="02000000000000000000" charset="-122"/>
              <a:sym typeface="方正兰亭黑_GBK" panose="02000000000000000000" charset="-122"/>
            </a:endParaRPr>
          </a:p>
        </p:txBody>
      </p:sp>
      <p:sp>
        <p:nvSpPr>
          <p:cNvPr id="3" name="内容占位符 2"/>
          <p:cNvSpPr txBox="1"/>
          <p:nvPr/>
        </p:nvSpPr>
        <p:spPr>
          <a:xfrm>
            <a:off x="990600" y="2212340"/>
            <a:ext cx="5021580" cy="3919220"/>
          </a:xfrm>
          <a:prstGeom prst="rect">
            <a:avLst/>
          </a:prstGeom>
        </p:spPr>
        <p:txBody>
          <a:bodyPr>
            <a:normAutofit fontScale="8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官方</a:t>
            </a:r>
            <a:r>
              <a:rPr lang="zh-CN" altLang="en-US" dirty="0"/>
              <a:t>定义：Kubernetes 是一个开源的，用于管理云平台中多个主机上的容器化的应用，Kubernetes 的目标是让部署容器化的应用简单并且高效（powerful），Kubernetes 提供了应用部署，规划，更新，维护的一种机制。</a:t>
            </a:r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990600" y="1071973"/>
            <a:ext cx="5105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3600" dirty="0">
                <a:solidFill>
                  <a:schemeClr val="tx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什么是kubernetes</a:t>
            </a:r>
            <a:r>
              <a:rPr lang="zh-CN" sz="3600" dirty="0">
                <a:solidFill>
                  <a:schemeClr val="tx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？</a:t>
            </a:r>
            <a:endParaRPr lang="zh-CN" sz="3600" dirty="0">
              <a:solidFill>
                <a:schemeClr val="tx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cs typeface="方正兰亭中黑_GBK" panose="02000000000000000000" charset="-122"/>
              <a:sym typeface="方正兰亭黑_GBK" panose="02000000000000000000" charset="-122"/>
            </a:endParaRPr>
          </a:p>
        </p:txBody>
      </p:sp>
      <p:pic>
        <p:nvPicPr>
          <p:cNvPr id="7" name="图片 6" descr="Kubernetes的草图风格的徽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0375" y="1671320"/>
            <a:ext cx="4561205" cy="446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sz="40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什么是kubernetes</a:t>
            </a:r>
            <a:r>
              <a:rPr lang="zh-CN" sz="40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？</a:t>
            </a:r>
            <a:endParaRPr lang="zh-CN" altLang="en-US" sz="4000" dirty="0">
              <a:ea typeface="+mn-ea"/>
              <a:cs typeface="+mn-ea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990600" y="2111375"/>
            <a:ext cx="5819775" cy="405638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Kubernetes 这个名字源于希腊语，意为“舵手”或“飞行员”。k8s 这个缩写是因为 k 和 s 之间有八个字符的关系。 Google 在 2014 年开源了 Kubernetes 项目。 Kubernetes 建立在 Google 大规模运行生产工作负载十几年经验的基础上， 结合了社区中最优秀的想法和实践。</a:t>
            </a:r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90600" y="1071880"/>
            <a:ext cx="576516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36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kubernetes</a:t>
            </a:r>
            <a:r>
              <a:rPr lang="zh-CN" sz="36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的发展</a:t>
            </a:r>
            <a:r>
              <a:rPr lang="zh-CN" sz="36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历程</a:t>
            </a:r>
            <a:endParaRPr lang="zh-CN" sz="3600" dirty="0">
              <a:latin typeface="方正兰亭粗黑_GBK" panose="02000000000000000000" pitchFamily="2" charset="-122"/>
              <a:ea typeface="方正兰亭粗黑_GBK" panose="02000000000000000000" pitchFamily="2" charset="-122"/>
              <a:cs typeface="方正兰亭中黑_GBK" panose="02000000000000000000" charset="-122"/>
              <a:sym typeface="方正兰亭黑_GBK" panose="02000000000000000000" charset="-122"/>
            </a:endParaRPr>
          </a:p>
        </p:txBody>
      </p:sp>
      <p:pic>
        <p:nvPicPr>
          <p:cNvPr id="3" name="图片 2" descr="Kubernetes的草图风格的徽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0375" y="1671320"/>
            <a:ext cx="4561205" cy="446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sz="40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什么是kubernetes</a:t>
            </a:r>
            <a:r>
              <a:rPr lang="zh-CN" sz="40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？</a:t>
            </a:r>
            <a:endParaRPr lang="zh-CN" altLang="en-US" sz="4000" dirty="0">
              <a:ea typeface="+mn-ea"/>
              <a:cs typeface="+mn-ea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90600" y="593090"/>
            <a:ext cx="576516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36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kubernetes</a:t>
            </a:r>
            <a:r>
              <a:rPr lang="zh-CN" sz="36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的形象</a:t>
            </a:r>
            <a:r>
              <a:rPr lang="zh-CN" sz="3600" dirty="0">
                <a:latin typeface="方正兰亭粗黑_GBK" panose="02000000000000000000" pitchFamily="2" charset="-122"/>
                <a:ea typeface="方正兰亭粗黑_GBK" panose="02000000000000000000" pitchFamily="2" charset="-122"/>
                <a:cs typeface="方正兰亭中黑_GBK" panose="02000000000000000000" charset="-122"/>
                <a:sym typeface="方正兰亭黑_GBK" panose="02000000000000000000" charset="-122"/>
              </a:rPr>
              <a:t>比喻</a:t>
            </a:r>
            <a:endParaRPr lang="zh-CN" sz="3600" dirty="0">
              <a:latin typeface="方正兰亭粗黑_GBK" panose="02000000000000000000" pitchFamily="2" charset="-122"/>
              <a:ea typeface="方正兰亭粗黑_GBK" panose="02000000000000000000" pitchFamily="2" charset="-122"/>
              <a:cs typeface="方正兰亭中黑_GBK" panose="02000000000000000000" charset="-122"/>
              <a:sym typeface="方正兰亭黑_GBK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615" y="1555115"/>
            <a:ext cx="3995420" cy="2386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1555115"/>
            <a:ext cx="3994785" cy="2459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15" y="4146550"/>
            <a:ext cx="3995420" cy="2414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4146550"/>
            <a:ext cx="3995420" cy="2414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>
            <a:spLocks noChangeArrowheads="1"/>
          </p:cNvSpPr>
          <p:nvPr/>
        </p:nvSpPr>
        <p:spPr bwMode="auto">
          <a:xfrm>
            <a:off x="5024120" y="3231515"/>
            <a:ext cx="6441440" cy="90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为什么需要kubernetes</a:t>
            </a:r>
            <a:endParaRPr lang="zh-CN" altLang="en-US" sz="4400" b="1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cs typeface="方正兰亭中黑_GBK" panose="02000000000000000000" charset="-122"/>
              <a:sym typeface="方正兰亭黑_GBK" panose="02000000000000000000" charset="-122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3192405" y="2194862"/>
            <a:ext cx="1271453" cy="220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373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3735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337077" y="3544238"/>
            <a:ext cx="843452" cy="5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6" tIns="45708" rIns="91416" bIns="457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FFFFFF"/>
                </a:solidFill>
              </a:rPr>
              <a:t>Part</a:t>
            </a:r>
            <a:endParaRPr lang="zh-CN" altLang="en-US" sz="2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6129" y="239622"/>
            <a:ext cx="10515600" cy="495487"/>
          </a:xfrm>
        </p:spPr>
        <p:txBody>
          <a:bodyPr>
            <a:no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、为什么需要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kubernetes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34160"/>
            <a:ext cx="12173585" cy="3789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6129" y="239622"/>
            <a:ext cx="10515600" cy="495487"/>
          </a:xfrm>
        </p:spPr>
        <p:txBody>
          <a:bodyPr>
            <a:no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、为什么需要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kubernetes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0" y="1046480"/>
            <a:ext cx="11912600" cy="509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1126">
      <a:dk1>
        <a:sysClr val="windowText" lastClr="000000"/>
      </a:dk1>
      <a:lt1>
        <a:sysClr val="window" lastClr="FFFFFF"/>
      </a:lt1>
      <a:dk2>
        <a:srgbClr val="292584"/>
      </a:dk2>
      <a:lt2>
        <a:srgbClr val="0E1645"/>
      </a:lt2>
      <a:accent1>
        <a:srgbClr val="0E1645"/>
      </a:accent1>
      <a:accent2>
        <a:srgbClr val="292584"/>
      </a:accent2>
      <a:accent3>
        <a:srgbClr val="0E1645"/>
      </a:accent3>
      <a:accent4>
        <a:srgbClr val="292584"/>
      </a:accent4>
      <a:accent5>
        <a:srgbClr val="0E1645"/>
      </a:accent5>
      <a:accent6>
        <a:srgbClr val="292584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微笑PPT - 小A">
  <a:themeElements>
    <a:clrScheme name="自定义 1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073E87"/>
      </a:accent1>
      <a:accent2>
        <a:srgbClr val="2D82F4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微笑PPT - 小A">
      <a:majorFont>
        <a:latin typeface="Arial"/>
        <a:ea typeface="微软雅黑"/>
        <a:cs typeface="宋体"/>
      </a:majorFont>
      <a:minorFont>
        <a:latin typeface="Arial"/>
        <a:ea typeface="微软雅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</a:objectDefaults>
  <a:extraClrSchemeLst>
    <a:extraClrScheme>
      <a:clrScheme name="微笑PPT - 小A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WPS 演示</Application>
  <PresentationFormat>宽屏</PresentationFormat>
  <Paragraphs>83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7" baseType="lpstr">
      <vt:lpstr>Arial</vt:lpstr>
      <vt:lpstr>宋体</vt:lpstr>
      <vt:lpstr>Wingdings</vt:lpstr>
      <vt:lpstr>华文细黑</vt:lpstr>
      <vt:lpstr>黑体-简</vt:lpstr>
      <vt:lpstr>Arial Unicode MS</vt:lpstr>
      <vt:lpstr>微软雅黑</vt:lpstr>
      <vt:lpstr>汉仪旗黑</vt:lpstr>
      <vt:lpstr>汉仪书宋二KW</vt:lpstr>
      <vt:lpstr>方正兰亭粗黑_GBK</vt:lpstr>
      <vt:lpstr>汉仪中黑KW</vt:lpstr>
      <vt:lpstr>微软雅黑 Light</vt:lpstr>
      <vt:lpstr>方正兰亭中黑_GBK</vt:lpstr>
      <vt:lpstr>方正兰亭黑_GBK</vt:lpstr>
      <vt:lpstr>Impact</vt:lpstr>
      <vt:lpstr>Adobe 明體 Std L</vt:lpstr>
      <vt:lpstr>宋体</vt:lpstr>
      <vt:lpstr>Arial Black</vt:lpstr>
      <vt:lpstr>Calibri</vt:lpstr>
      <vt:lpstr>Helvetica Neue</vt:lpstr>
      <vt:lpstr>Apple SD Gothic Neo</vt:lpstr>
      <vt:lpstr>微软雅黑</vt:lpstr>
      <vt:lpstr>Office 主题</vt:lpstr>
      <vt:lpstr>微笑PPT - 小A</vt:lpstr>
      <vt:lpstr>PowerPoint 演示文稿</vt:lpstr>
      <vt:lpstr>PowerPoint 演示文稿</vt:lpstr>
      <vt:lpstr>PowerPoint 演示文稿</vt:lpstr>
      <vt:lpstr>一、Docker与容器</vt:lpstr>
      <vt:lpstr>一、Docker与容器</vt:lpstr>
      <vt:lpstr>一、什么是kubernetes？</vt:lpstr>
      <vt:lpstr>PowerPoint 演示文稿</vt:lpstr>
      <vt:lpstr>二、容器与虚拟机</vt:lpstr>
      <vt:lpstr>二、为什么需要kubernetes</vt:lpstr>
      <vt:lpstr>二、为什么需要kubernetes</vt:lpstr>
      <vt:lpstr>PowerPoint 演示文稿</vt:lpstr>
      <vt:lpstr>三、Docker的特点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J：）</cp:lastModifiedBy>
  <cp:revision>32</cp:revision>
  <dcterms:created xsi:type="dcterms:W3CDTF">2023-09-11T09:03:34Z</dcterms:created>
  <dcterms:modified xsi:type="dcterms:W3CDTF">2023-09-11T09:03:34Z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8C28FDD3273CA226E7B3FE6499528959_42</vt:lpwstr>
  </property>
</Properties>
</file>